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5.xml" ContentType="application/vnd.openxmlformats-officedocument.drawingml.chart+xml"/>
  <Override PartName="/ppt/charts/chart66.xml" ContentType="application/vnd.openxmlformats-officedocument.drawingml.chart+xml"/>
  <Override PartName="/ppt/notesSlides/notesSlide52.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notesSlides/notesSlide53.xml" ContentType="application/vnd.openxmlformats-officedocument.presentationml.notesSlide+xml"/>
  <Override PartName="/ppt/charts/chart69.xml" ContentType="application/vnd.openxmlformats-officedocument.drawingml.chart+xml"/>
  <Override PartName="/ppt/charts/chart70.xml" ContentType="application/vnd.openxmlformats-officedocument.drawingml.chart+xml"/>
  <Override PartName="/ppt/notesSlides/notesSlide54.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notesSlides/notesSlide55.xml" ContentType="application/vnd.openxmlformats-officedocument.presentationml.notesSlide+xml"/>
  <Override PartName="/ppt/charts/chart73.xml" ContentType="application/vnd.openxmlformats-officedocument.drawingml.chart+xml"/>
  <Override PartName="/ppt/charts/chart74.xml" ContentType="application/vnd.openxmlformats-officedocument.drawingml.chart+xml"/>
  <Override PartName="/ppt/notesSlides/notesSlide56.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notesSlides/notesSlide57.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notesSlides/notesSlide58.xml" ContentType="application/vnd.openxmlformats-officedocument.presentationml.notesSlide+xml"/>
  <Override PartName="/ppt/charts/chart79.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notesSlides/notesSlide61.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notesSlides/notesSlide62.xml" ContentType="application/vnd.openxmlformats-officedocument.presentationml.notesSlide+xml"/>
  <Override PartName="/ppt/charts/chart84.xml" ContentType="application/vnd.openxmlformats-officedocument.drawingml.chart+xml"/>
  <Override PartName="/ppt/charts/chart85.xml" ContentType="application/vnd.openxmlformats-officedocument.drawingml.chart+xml"/>
  <Override PartName="/ppt/notesSlides/notesSlide63.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notesSlides/notesSlide64.xml" ContentType="application/vnd.openxmlformats-officedocument.presentationml.notesSlide+xml"/>
  <Override PartName="/ppt/charts/chart88.xml" ContentType="application/vnd.openxmlformats-officedocument.drawingml.chart+xml"/>
  <Override PartName="/ppt/charts/chart89.xml" ContentType="application/vnd.openxmlformats-officedocument.drawingml.chart+xml"/>
  <Override PartName="/ppt/notesSlides/notesSlide65.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66.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67.xml" ContentType="application/vnd.openxmlformats-officedocument.presentationml.notesSlide+xml"/>
  <Override PartName="/ppt/charts/chart94.xml" ContentType="application/vnd.openxmlformats-officedocument.drawingml.chart+xml"/>
  <Override PartName="/ppt/notesSlides/notesSlide68.xml" ContentType="application/vnd.openxmlformats-officedocument.presentationml.notesSlide+xml"/>
  <Override PartName="/ppt/charts/chart95.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notesSlides/notesSlide72.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notesSlides/notesSlide73.xml" ContentType="application/vnd.openxmlformats-officedocument.presentationml.notesSlide+xml"/>
  <Override PartName="/ppt/charts/chart100.xml" ContentType="application/vnd.openxmlformats-officedocument.drawingml.chart+xml"/>
  <Override PartName="/ppt/notesSlides/notesSlide74.xml" ContentType="application/vnd.openxmlformats-officedocument.presentationml.notesSlide+xml"/>
  <Override PartName="/ppt/charts/chart101.xml" ContentType="application/vnd.openxmlformats-officedocument.drawingml.chart+xml"/>
  <Override PartName="/ppt/charts/chart102.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03.xml" ContentType="application/vnd.openxmlformats-officedocument.drawingml.chart+xml"/>
  <Override PartName="/ppt/notesSlides/notesSlide79.xml" ContentType="application/vnd.openxmlformats-officedocument.presentationml.notesSlide+xml"/>
  <Override PartName="/ppt/charts/chart104.xml" ContentType="application/vnd.openxmlformats-officedocument.drawingml.chart+xml"/>
  <Override PartName="/ppt/notesSlides/notesSlide80.xml" ContentType="application/vnd.openxmlformats-officedocument.presentationml.notesSlide+xml"/>
  <Override PartName="/ppt/charts/chart105.xml" ContentType="application/vnd.openxmlformats-officedocument.drawingml.chart+xml"/>
  <Override PartName="/ppt/notesSlides/notesSlide81.xml" ContentType="application/vnd.openxmlformats-officedocument.presentationml.notesSlide+xml"/>
  <Override PartName="/ppt/charts/chart106.xml" ContentType="application/vnd.openxmlformats-officedocument.drawingml.chart+xml"/>
  <Override PartName="/ppt/charts/chart107.xml" ContentType="application/vnd.openxmlformats-officedocument.drawingml.chart+xml"/>
  <Override PartName="/ppt/notesSlides/notesSlide82.xml" ContentType="application/vnd.openxmlformats-officedocument.presentationml.notesSlide+xml"/>
  <Override PartName="/ppt/charts/chart108.xml" ContentType="application/vnd.openxmlformats-officedocument.drawingml.chart+xml"/>
  <Override PartName="/ppt/notesSlides/notesSlide83.xml" ContentType="application/vnd.openxmlformats-officedocument.presentationml.notesSlide+xml"/>
  <Override PartName="/ppt/charts/chart109.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6"/>
  </p:notesMasterIdLst>
  <p:handoutMasterIdLst>
    <p:handoutMasterId r:id="rId11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045" r:id="rId67"/>
    <p:sldId id="2046" r:id="rId68"/>
    <p:sldId id="2047" r:id="rId69"/>
    <p:sldId id="2048" r:id="rId70"/>
    <p:sldId id="2049" r:id="rId71"/>
    <p:sldId id="2050" r:id="rId72"/>
    <p:sldId id="2051" r:id="rId73"/>
    <p:sldId id="2052" r:id="rId74"/>
    <p:sldId id="2092" r:id="rId75"/>
    <p:sldId id="2053" r:id="rId76"/>
    <p:sldId id="2054" r:id="rId77"/>
    <p:sldId id="2055" r:id="rId78"/>
    <p:sldId id="2056" r:id="rId79"/>
    <p:sldId id="2057" r:id="rId80"/>
    <p:sldId id="2058" r:id="rId81"/>
    <p:sldId id="2059" r:id="rId82"/>
    <p:sldId id="2060" r:id="rId83"/>
    <p:sldId id="2061" r:id="rId84"/>
    <p:sldId id="2034" r:id="rId85"/>
    <p:sldId id="2062" r:id="rId86"/>
    <p:sldId id="2063" r:id="rId87"/>
    <p:sldId id="2064" r:id="rId88"/>
    <p:sldId id="2065" r:id="rId89"/>
    <p:sldId id="2066" r:id="rId90"/>
    <p:sldId id="2067" r:id="rId91"/>
    <p:sldId id="2093" r:id="rId92"/>
    <p:sldId id="2070" r:id="rId93"/>
    <p:sldId id="2071" r:id="rId94"/>
    <p:sldId id="2074" r:id="rId95"/>
    <p:sldId id="2075" r:id="rId96"/>
    <p:sldId id="2076" r:id="rId97"/>
    <p:sldId id="2077" r:id="rId98"/>
    <p:sldId id="2078" r:id="rId99"/>
    <p:sldId id="1978" r:id="rId100"/>
    <p:sldId id="2082" r:id="rId101"/>
    <p:sldId id="1820" r:id="rId102"/>
    <p:sldId id="1618" r:id="rId103"/>
    <p:sldId id="1821" r:id="rId104"/>
    <p:sldId id="1819" r:id="rId105"/>
    <p:sldId id="1822" r:id="rId106"/>
    <p:sldId id="1696" r:id="rId107"/>
    <p:sldId id="2081" r:id="rId108"/>
    <p:sldId id="2083" r:id="rId109"/>
    <p:sldId id="2084" r:id="rId110"/>
    <p:sldId id="2085" r:id="rId111"/>
    <p:sldId id="2086" r:id="rId112"/>
    <p:sldId id="2087" r:id="rId113"/>
    <p:sldId id="2088" r:id="rId114"/>
    <p:sldId id="1619"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6.2902579962562051</c:v>
                </c:pt>
                <c:pt idx="1">
                  <c:v>5.6214526471439861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6.9890482515835668</c:v>
                </c:pt>
                <c:pt idx="1">
                  <c:v>6.8374802235909398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5.9322198172720464</c:v>
                </c:pt>
                <c:pt idx="1">
                  <c:v>6.1826689292861472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8.2041541919152454</c:v>
                </c:pt>
                <c:pt idx="1">
                  <c:v>8.1270318112712019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7.0247746920944909</c:v>
                </c:pt>
                <c:pt idx="1">
                  <c:v>6.6292006328349871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4.6257997843278211</c:v>
                </c:pt>
                <c:pt idx="1">
                  <c:v>6.586243175156766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8.9128771431899771</c:v>
                </c:pt>
                <c:pt idx="1">
                  <c:v>7.9256683519068503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9.3848491711057065</c:v>
                </c:pt>
                <c:pt idx="1">
                  <c:v>8.298854878467349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7.8170872677504164</c:v>
                </c:pt>
                <c:pt idx="1">
                  <c:v>6.5644745905908506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2.2148941145335801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0.52861529577850419</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0.65912571413473708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0.18375932113025506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1.9184211408261334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0.18375932113025506</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0.14205733735489012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4.8579571180071657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0.69380967613962419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0.19493624414868638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2.035106625274274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0.19493624414868638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3.4439637048247818E-2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4.7587614955881818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5.8395746850698496</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9.8898864655097007E-2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0.12233367572829312</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1.2771461513278712</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0.12233367572829312</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0.25612273270898189</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5.9063550398324791</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0.11538349636040124</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0.1257572506591158</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1.3128877860057404</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0.1257572506591158</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0.45107827531402034</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8.5738404870686402E-2</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5.2282633124887408</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9.077018430733208E-2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0.10909461422226929</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1.1389322347676814</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0.10909461422226929</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0.25379367720689938</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4.7720161503849363</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0.29046626398172126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0.11032631668885173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1.1517910330945647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0.11032631668885085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1.1466679489696041E-2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7.4516642375732447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6.8883312424129874</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0.20695294569299882</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0.16180310905232975</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1.6892014138284637</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0.16180310905232975</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0.42705717025405399</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5.833732776821642</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0.14925143420446663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0.12573724221918692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1.3126789007425783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0.12573724221918781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0.45100650710561041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1.1911833079585321E-2</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5.303311100716968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0.32126649441743815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0.11736279211779355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1.2252508344083584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0.11736279211779355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0.27677560165262438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7.2225929532065001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0.27774941409513509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0.11297138014702046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1.1794051188768186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0.11297138014702135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0.25214602544119735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7.6821182059701254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0.24633652237557335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0.1327359018617198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1.3857439106321321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0.13273590186171802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0.15896884573236392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8.399901175349699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8.718195220610113</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0.33486482601629497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0.11536207482759586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1.2043636308492474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0.11536207482759586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0.1211081408618071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8.718195220610113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5.1444436813788972</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0.27654678311760916</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0.23844554846690302</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2.4893375655787429</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0.23844554846690258</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0.51815508238814179</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3.9786676230380258</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5.9009863840350008E-2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0.18003484957034122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1.8795381881955162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0.1800348495703421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0.6457664191525696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6.0181504008184561E-2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6.310219739719769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7.0117330154709059</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0.3545838691872687</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0.22571733137289662</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2.3564567919233994</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0.22571733137289662</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0.58006774425370544</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4.7010060508840672</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0.27797778972393505</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0.17948927496069977</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1.8738424669738656</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0.17948927496069977</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0.64380949935126086</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0.17965544462976357</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5.8049447889673749</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0.32041068043396237</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0.47304196514449615</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0.13188056317175612</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1.3768142965298313</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0.13188056317175345</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0.38664943016696363</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8.2185212419744378</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3.0414386260225288</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0.17728738288402091</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0.11507187628111404</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1.2013339993552741</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0.11507187628111382</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0.41275094054603612</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0.12193319975504391</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2.0653205825458678</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3.270738514656002E-2</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9.8825661527837116E-2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1.0317258311851389</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9.8825661527836228E-2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0.35447744543636261</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0.53741373257529634</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1.948349514069144</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0.56092590601450609</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0.44603562457508117</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0.12435139733460798</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1.2982108775254149</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0.1243513973346082</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0.44603562457507984</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0.13296549235546218</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2.3895229345652589</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6.6106366511793802E-2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1.3114632728883135</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0.12562080118103758</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0.45058884512278841</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0.11765214467494367</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3.585742804078512</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0.16118650428509396</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0.13763870238992881</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1.4369284498692121</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0.13763870238992926</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0.49369581606711588</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0.10810149993727425</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3.5680403058159809</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8.374760923277158E-3</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0.15705501010240841</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1.6396319370354675</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0.15705501010240752</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0.10929056561607009</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4.6916556150604114</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4.3064896948785512</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5.5458140018152537</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0.24109999643176216</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0.18821466676408249</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1.9649343146942666</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0.18821466676408249</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0.67510657896679671</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6.5640476259242853E-2</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5.0120862140461622</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9.8960936610271943E-2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0.13945279685220102</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1.4558673376843814</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0.13945279685220058</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0.38649863869782042</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3.6008931757109401</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7.4991605599398659</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0.27219698071855092</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0.30848273695639605</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8.6002680684253541E-2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0.89785573748087888</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8.6002680684252653E-2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7.7447084986637549E-2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7.5164433802478063</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0.15360549882389662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0.34704520676937367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9.6753608954805337E-2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1.0100938974331157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9.6753608954804449E-2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0.22163066480661087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7.4818777396319254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6.179833361772614</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0.35554163353812829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0.11233847726063484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1.1727977028836341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0.11233847726063573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0.40294652044746826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0.11062835331226406</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6.179833361772614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2.0286576630870981</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0.10689505768435814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0.18827330513909479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1.9655464909778801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0.18827330513909635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0.53204369049333344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2.0286576630870981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0.12483194821245203</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1.9820794231376881</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6.8315776256819332</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9.1889297944432791E-2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0.11516970915158176</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1.2023553605891806</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0.11516970915158176</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0.28394812021474625</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5.9744215894418424</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0.368556837567521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0.1754948850132303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1.7130568941419924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5.6748282155236831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3.081391052613025E-2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1.7637216205534907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0.13172905753161501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7.5672852695042749</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8.934148521960239E-2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1.9181074292345004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7.5404782624682856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0.29798686974513267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0.19236649289759633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2.0082787882076492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0.19236649289759633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6.323876228985803E-2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5.7566412385874726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0.95725998368353693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0.32827718924874816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3.4271671011419054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0.32827718924874727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0.12299066801228165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5.6214526471439861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0.27734217441022402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0.16446765359952398</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1.717018879405571</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9.5611053374131671E-2</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6.1826689292861472</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9.4377405691549399E-2</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0.23505144970162561</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2.4539036578710194</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0.11475599506929957</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6.8374802235909398</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2.0708458968905497E-2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0.2335514908010401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2.438244300579357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0.23355149080104098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0.62642055558679388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7.0125266426964528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0.49962861901718458</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0.27218830058699517</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2.7143991130254532</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8.1270318112712019</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0.31115396920570415</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0.25098131663526413</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2.6202091998596941</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0.2473173432115594</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6.6292006328349871</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0.27434946891795242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0.11419128782511923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1.1921407812917817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0.11419128782511923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0.18642201687591164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5.0876107337899574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0.10559874934561408</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0.28778739539883569</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3.0044594200751953</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0.28778739539883613</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8.1925747817185979E-2</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6.586243175156766</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5.6977100510651191E-2</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0.14501391904956229</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1.4115037418653671</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8.298854878467349</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8.052739358685912E-2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1.8672052792858604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7.9256683519068503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0.21561251153769412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0.15761949026402622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1.6455250295271249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0.15761949026402711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2.6631683246561622E-2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6.5644745905908506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5.744294284484619</c:v>
                </c:pt>
                <c:pt idx="1">
                  <c:v>4.7010060508840672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0">
                  <c:v>6.8112637388917712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6.1711144338625301</c:v>
                </c:pt>
                <c:pt idx="1">
                  <c:v>6.1033323028001423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5.325327476950255</c:v>
                </c:pt>
                <c:pt idx="1">
                  <c:v>5.0876107337899574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6.2679209358664973</c:v>
                </c:pt>
                <c:pt idx="1">
                  <c:v>5.9744215894418424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0.36124761426907881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0.11067273149416401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1.1554075543241744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0.11067273149416401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0.30632695133544097</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6.2334080099852383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4.8925866748449618</c:v>
                </c:pt>
                <c:pt idx="1">
                  <c:v>4.3302973730590901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5.1666044969872287</c:v>
                </c:pt>
                <c:pt idx="1">
                  <c:v>4.7587614955881818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5.3128944244475527</c:v>
                </c:pt>
                <c:pt idx="1">
                  <c:v>4.8579571180071657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5.546652045454433</c:v>
                </c:pt>
                <c:pt idx="1">
                  <c:v>5.2282633124887408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4.7122981730614386</c:v>
                </c:pt>
                <c:pt idx="1">
                  <c:v>4.7720161503849363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7.8245267692652307</c:v>
                </c:pt>
                <c:pt idx="1">
                  <c:v>7.6821182059701254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7.5960560378511586</c:v>
                </c:pt>
                <c:pt idx="1">
                  <c:v>7.2225929532065001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5.7791836965813248</c:v>
                </c:pt>
                <c:pt idx="1">
                  <c:v>5.303311100716968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4.5799792803090851</c:v>
                </c:pt>
                <c:pt idx="1">
                  <c:v>5.833732776821642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7.6343071376750213</c:v>
                </c:pt>
                <c:pt idx="1">
                  <c:v>8.399901175349699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1.0206933208651847E-2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1.36597901749745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0.13084268703659596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0.15131379250656174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6.1033323028001423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5.9391871505397322</c:v>
                </c:pt>
                <c:pt idx="1">
                  <c:v>6.310219739719769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4.1261393856130226</c:v>
                </c:pt>
                <c:pt idx="1">
                  <c:v>3.9786676230380258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7.9511880816687972</c:v>
                </c:pt>
                <c:pt idx="1">
                  <c:v>8.2185212419744378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5.8790692948633394</c:v>
                </c:pt>
                <c:pt idx="1">
                  <c:v>5.8049447889673749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4.2441674303304699</c:v>
                </c:pt>
                <c:pt idx="1">
                  <c:v>3.585742804078512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2.7874824486815468</c:v>
                </c:pt>
                <c:pt idx="1">
                  <c:v>2.0653205825458678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3.1142594156472061</c:v>
                </c:pt>
                <c:pt idx="1">
                  <c:v>2.3895229345652589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2.4686786251562638</c:v>
                </c:pt>
                <c:pt idx="1">
                  <c:v>1.948349514069144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4.4261519814427732</c:v>
                </c:pt>
                <c:pt idx="1">
                  <c:v>3.5680403058159809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4.848461877835577</c:v>
                </c:pt>
                <c:pt idx="1">
                  <c:v>4.6916556150604114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0.25894490024086503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0.11571013673174813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1.2079973475561552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0.11571013673174768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0.41504031489036919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1.3994640494543908E-2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4.3302973730590901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3.8515893008025528</c:v>
                </c:pt>
                <c:pt idx="1">
                  <c:v>3.6008931757109401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5.0969123387815687</c:v>
                </c:pt>
                <c:pt idx="1">
                  <c:v>5.0120862140461622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7.9574289570637324</c:v>
                </c:pt>
                <c:pt idx="1">
                  <c:v>7.4818777396319254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7.8623372599447894</c:v>
                </c:pt>
                <c:pt idx="1">
                  <c:v>7.5164433802478063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6.4480706274508091</c:v>
                </c:pt>
                <c:pt idx="1">
                  <c:v>6.179833361772614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3.0411791501546568</c:v>
                </c:pt>
                <c:pt idx="1">
                  <c:v>2.0286576630870981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7.8875327188084077</c:v>
                </c:pt>
                <c:pt idx="1">
                  <c:v>7.5404782624682856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6.9994461070196534</c:v>
                </c:pt>
                <c:pt idx="1">
                  <c:v>5.6748282155236831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7.4390460815820942</c:v>
                </c:pt>
                <c:pt idx="1">
                  <c:v>6.8315776256819332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5.556627920389321</c:v>
                </c:pt>
                <c:pt idx="1">
                  <c:v>5.7566412385874726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24/03/2025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24/03/2025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8114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RT1 | Cambridgeshire and Peterborough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8114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RT1 | Cambridgeshire and Peterborough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8114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RT1 | Cambridgeshire and Peterborough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8114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RT1 | Cambridgeshire and Peterborough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85229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RT1 | Cambridgeshire and Peterborough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81.xml"/><Relationship Id="rId20" Type="http://schemas.openxmlformats.org/officeDocument/2006/relationships/slide" Target="slide10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9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9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66.xml"/></Relationships>
</file>

<file path=ppt/slides/_rels/slide64.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68.xml"/></Relationships>
</file>

<file path=ppt/slides/_rels/slide65.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0.xml"/></Relationships>
</file>

<file path=ppt/slides/_rels/slide66.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chart" Target="../charts/chart72.xml"/></Relationships>
</file>

<file path=ppt/slides/_rels/slide67.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chart" Target="../charts/chart74.xml"/></Relationships>
</file>

<file path=ppt/slides/_rels/slide68.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chart" Target="../charts/chart76.xml"/></Relationships>
</file>

<file path=ppt/slides/_rels/slide6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chart" Target="../charts/chart78.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81.xml"/></Relationships>
</file>

<file path=ppt/slides/_rels/slide73.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83.xml"/></Relationships>
</file>

<file path=ppt/slides/_rels/slide74.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85.xml"/></Relationships>
</file>

<file path=ppt/slides/_rels/slide75.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87.xml"/></Relationships>
</file>

<file path=ppt/slides/_rels/slide76.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89.xml"/></Relationships>
</file>

<file path=ppt/slides/_rels/slide77.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78.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93.xml"/></Relationships>
</file>

<file path=ppt/slides/_rels/slide79.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chart" Target="../charts/chart97.xml"/></Relationships>
</file>

<file path=ppt/slides/_rels/slide84.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chart" Target="../charts/chart99.xml"/></Relationships>
</file>

<file path=ppt/slides/_rels/slide85.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chart" Target="../charts/chart101.xml"/><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chart" Target="../charts/chart10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chart" Target="../charts/chart107.xml"/></Relationships>
</file>

<file path=ppt/slides/_rels/slide94.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Cambridgeshire and Peterborough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813644653"/>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Q10.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Q18. Has your NHS mental health team supported you to make decisions about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 In the last 12 months, has your NHS mental health team supported you with your physical health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Q33_1. In the last 12 months, did your NHS mental health team give you any help or advice with finding support for…Joining a group or taking part in an activity (e.g. art, sport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997293945"/>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Q6. While waiting, between your assessment with the NHS mental health team and your first appointment for treatment, were you offered support with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Do you have a care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70637602"/>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0115355"/>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Q10.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Q39. Overall, in the last 12 months, how was your experience of using the NHS mental health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94365919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74360040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2081080033"/>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1005840356"/>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905236585"/>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244894779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95645600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1138167800"/>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337334481"/>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530796031"/>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495004347"/>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2959860461"/>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250605767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1355821095"/>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189666926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46854072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266959611"/>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58290189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384190434"/>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298499590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22175578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1202394545"/>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641552755"/>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283612599"/>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1090901963"/>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1952081474"/>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254105334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55110880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3495330967"/>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993052153"/>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579943821"/>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17033576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924489731"/>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56652024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829314757"/>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128583377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64424913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22255028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558878482"/>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273916471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80134844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699319862"/>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46290002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812094764"/>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38600244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24905852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2835097208"/>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247169270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50836199"/>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321813297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84550931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2389910932"/>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2573566156"/>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3131285308"/>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2996247557"/>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2680695389"/>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2811889257"/>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3101934742"/>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3303725856"/>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20597333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19714542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1092878970"/>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339576209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2000369108"/>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294217180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92545648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3073385223"/>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30443123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124666066"/>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00670983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80095278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554679906"/>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039129920"/>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47018102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70605354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87433537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197424416"/>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4050871608"/>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260874631"/>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688318252"/>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211680187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3922200139"/>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425479982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3343891026"/>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3784640137"/>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4037493436"/>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1621583676"/>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317095866"/>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104379507"/>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1329525322"/>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374328694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1079993060"/>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233235133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492159168"/>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188223000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995705272"/>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1502582306"/>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275756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1729292909"/>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3559012422"/>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1315278354"/>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332901470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1879028500"/>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190191350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55015102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301938625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424835957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401948235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139001458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6658779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9244037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120615778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111826274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405075432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290126446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314338591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405484515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213604035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247629091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288064496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270645281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132509924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268102470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231280989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224999177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369132852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238999062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71974352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244968066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383787925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162948856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227988019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74076670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262964044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61701978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411329453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247337067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120283649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24533536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131002637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20493915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262783734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345964814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18404072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3509976406"/>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107;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355594974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276604608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102755690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459407987"/>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13989927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20977047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296928137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3306237974"/>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97;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186572959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40310387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194290881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169613779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46126971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13481689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8484581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47661711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141465216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402442876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4045039625"/>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112990175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404212081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128894183"/>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2943465343"/>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78427743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46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236353748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2554577920"/>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359934939"/>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47068128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192133260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1335336837"/>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40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376723607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2294620648"/>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2138512520"/>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73177735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RT1 Cambridgeshire and Peterborough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37821659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009333966"/>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3421405156"/>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2393564981"/>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50768286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972644608"/>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61569087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3136387871"/>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4232827023"/>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368079772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214598255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2443562993"/>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831805266"/>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37719848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42149</TotalTime>
  <Words>11007</Words>
  <Application>Microsoft Office PowerPoint</Application>
  <PresentationFormat>Widescreen</PresentationFormat>
  <Paragraphs>1450</Paragraphs>
  <Slides>111</Slides>
  <Notes>99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111</vt:i4>
      </vt:variant>
    </vt:vector>
  </HeadingPairs>
  <TitlesOfParts>
    <vt:vector size="116" baseType="lpstr">
      <vt:lpstr>Arial</vt:lpstr>
      <vt:lpstr>Arial Black</vt:lpstr>
      <vt:lpstr>Calibri</vt:lpstr>
      <vt:lpstr>Calibri Light</vt:lpstr>
      <vt:lpstr>Office Theme</vt:lpstr>
      <vt:lpstr>Cambridgeshire and Peterborough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2025-03-24T13:38:55Z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